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5" r:id="rId6"/>
    <p:sldId id="266" r:id="rId7"/>
    <p:sldId id="263" r:id="rId8"/>
    <p:sldId id="270" r:id="rId9"/>
    <p:sldId id="269" r:id="rId10"/>
    <p:sldId id="272" r:id="rId11"/>
    <p:sldId id="273" r:id="rId12"/>
    <p:sldId id="276" r:id="rId13"/>
    <p:sldId id="275" r:id="rId14"/>
    <p:sldId id="277" r:id="rId15"/>
    <p:sldId id="279" r:id="rId16"/>
    <p:sldId id="278" r:id="rId17"/>
    <p:sldId id="264" r:id="rId18"/>
    <p:sldId id="26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0C7D8-D9EC-439D-971C-FA2DFF965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B27B5-EE58-4902-AFBD-0CB4987B6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E0676-4DE6-4AAA-A757-652BC8CF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A3C21A-3B94-49C4-9352-D995633B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958E8-F5E3-424F-9DD4-45755F85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2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BED46-01A9-4BD4-B672-23904DE0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681036-083F-4B7B-B290-09C8525A0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DD01A-B5ED-44F3-8202-267F7D83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4B948-C94D-4194-BA61-1B34DC8A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605BA-7B87-4A52-9EA4-03CF980D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74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A2D376-B9DC-45FF-B52C-2C1CEF035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8369AC-64EE-436D-B8B2-592C5DCD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0DB04-DDA5-4EBA-967A-EEC49279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D1694-AD75-46D4-9309-0D4AC2A6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2FFF1-8694-4519-B973-A9FDA0D9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07770-3E4B-4CE6-AA2E-53F6A3A6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34E88-6236-432E-8426-1886201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92161-9B8E-4813-AC14-5820177A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014A5A-FD11-4F4E-B9C1-1B57683B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4FC6F-F8DE-4C55-BCAC-51E3F06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68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10941-F92C-48C3-827A-7600A6B0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38DB3-8704-44DA-9EF1-A8B86326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DD316-91C2-4E88-B038-E5ABD359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70AEE-BD47-47A4-8FD0-7C1F9BB0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E9470-6869-4995-8CEC-DAC4D36C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27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0C94D-3C82-489D-B0B4-D6BF2D68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1AF3F-04A0-4BE1-9399-A07C2D917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AF9616-5280-40F1-BE0D-26D8CB926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7F282-9AAE-48A4-95D7-5FB088B1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D64089-E988-4BC2-8387-2A21D3AF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88F87-8AF4-45D6-8BFB-47C32EF9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08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2762C-08DF-4342-9B16-F0B20517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92D04-88CE-42C6-8C54-5BA3D652F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09B3-F92E-4878-A6A2-C51B89723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B519DB-A365-45B9-8C04-BFB394C04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BFFC03-61E6-4686-9F66-7405E82F0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D8CAFE-85A7-4BE6-BE2B-C003F44C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7428EA-7251-473C-BACF-93F057F6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050786-A92E-4F70-9A31-900E0FC7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80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6367B-CA3E-489A-9E58-7ACB31C6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6E1813-3A1D-43D3-A28D-D4D70912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531332-CD99-4959-9C52-DFC099F9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37BEE9-2A01-40D4-91A2-0D9A200F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41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33B6DC-2402-4578-9811-C4A03976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7A9B2D-94C3-42DB-826B-C50AED2E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7A38A5-E6F6-48D3-B80D-BF2D82B5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1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F7A12-DA0D-4B40-954E-5F7EE2FA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A4CBCE-9AA3-4A96-9DB3-18B63EC6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4480EC-DAC9-478E-9075-C7E8E44DE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FDDBD2-2464-424E-9AF1-A51B700C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CD3CA-335D-431A-AA06-2646BC8E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E6EFE-0B18-4116-8A7F-05C55877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37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60F18-BD12-4B83-9D40-D06BDCB9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D4A962-A217-48FF-9A7B-E3B23DDD1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C84CB7-2DD0-4288-9CC2-748B995EC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3081CF-8497-46DB-8D5D-BAC5BD55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FF5EF-76D7-433E-A153-7436C1A0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530FA9-64F2-4B22-B07A-773C2261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8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7A0305-404C-4BC0-8DF8-B6F98377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ED639-CE8D-4788-9493-13E5811F1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FB0414-5181-49BC-AF71-2A6D410F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94A8-2C90-4181-9825-5A6AD33CFB8C}" type="datetimeFigureOut">
              <a:rPr lang="es-ES" smtClean="0"/>
              <a:t>06/09/2020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B1BCFF-BF5C-498C-887B-BF31B5BDF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F7C06-4BA4-4430-82F8-97D1A7BA9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48B1-9520-41B1-A5D6-E3861617E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A6FE1-576D-4BE4-A110-DF5114135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6741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AFFBAA-8D66-41AF-97E6-47AA4B15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67419"/>
            <a:ext cx="12192000" cy="4490581"/>
          </a:xfrm>
        </p:spPr>
        <p:txBody>
          <a:bodyPr/>
          <a:lstStyle/>
          <a:p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ACTUACIÓN</a:t>
            </a:r>
            <a:br>
              <a:rPr lang="es-E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SAGRADA FAMILIA DE URGEL</a:t>
            </a:r>
          </a:p>
          <a:p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79B5A0-C320-4E41-BE67-37AF46F1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2734"/>
            <a:ext cx="1847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0F59-F4A8-48FD-99B8-283464B8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PREVENCIÓN PERSONAL Y DE LIMITACIÓN DE CONTACTOS</a:t>
            </a:r>
            <a:b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DD229-5441-4BC9-BC61-F24FDB2F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4041"/>
            <a:ext cx="12191999" cy="6053959"/>
          </a:xfrm>
          <a:noFill/>
        </p:spPr>
        <p:txBody>
          <a:bodyPr>
            <a:normAutofit/>
          </a:bodyPr>
          <a:lstStyle/>
          <a:p>
            <a:r>
              <a:rPr lang="es-ES" sz="2400" dirty="0"/>
              <a:t>1.-No se acudirá al centro si se tiene </a:t>
            </a:r>
            <a:r>
              <a:rPr lang="es-ES" sz="2400" b="1" dirty="0"/>
              <a:t>fiebre o síntomas compatibles </a:t>
            </a:r>
            <a:r>
              <a:rPr lang="es-ES" sz="2400" dirty="0"/>
              <a:t>con </a:t>
            </a:r>
            <a:r>
              <a:rPr lang="es-ES" sz="2400" dirty="0" err="1"/>
              <a:t>covid</a:t>
            </a: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 o </a:t>
            </a:r>
            <a:r>
              <a:rPr lang="es-ES" sz="2400" dirty="0"/>
              <a:t>hayan estado en </a:t>
            </a:r>
            <a:r>
              <a:rPr lang="es-ES" sz="2400" b="1" dirty="0"/>
              <a:t>contacto</a:t>
            </a:r>
            <a:r>
              <a:rPr lang="es-ES" sz="2400" dirty="0"/>
              <a:t> con alguna persona con </a:t>
            </a:r>
            <a:r>
              <a:rPr lang="es-ES" sz="2400" dirty="0" err="1"/>
              <a:t>covid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3.-Los alumnos y profesores habrán de portar </a:t>
            </a:r>
            <a:r>
              <a:rPr lang="es-ES" sz="2400" b="1" dirty="0"/>
              <a:t>mascarilla</a:t>
            </a:r>
            <a:r>
              <a:rPr lang="es-ES" sz="2400" dirty="0"/>
              <a:t> en todo momento.</a:t>
            </a:r>
          </a:p>
          <a:p>
            <a:endParaRPr lang="es-ES" sz="2400" dirty="0"/>
          </a:p>
          <a:p>
            <a:r>
              <a:rPr lang="es-ES" sz="2400" dirty="0"/>
              <a:t>4.-Se recomienda el </a:t>
            </a:r>
            <a:r>
              <a:rPr lang="es-ES" sz="2400" b="1" dirty="0"/>
              <a:t>lavado diario del uniforme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r>
              <a:rPr lang="es-ES" sz="2400" dirty="0"/>
              <a:t>5.-Las fuentes no podrán utilizarse por lo que los alumnos </a:t>
            </a:r>
          </a:p>
          <a:p>
            <a:pPr marL="0" indent="0">
              <a:buNone/>
            </a:pPr>
            <a:r>
              <a:rPr lang="es-ES" sz="2400" dirty="0"/>
              <a:t>deberán venir con </a:t>
            </a:r>
            <a:r>
              <a:rPr lang="es-ES" sz="2400" b="1" dirty="0"/>
              <a:t>una botella de agua </a:t>
            </a:r>
            <a:r>
              <a:rPr lang="es-ES" sz="2400" dirty="0"/>
              <a:t>desde casa, que esté ide</a:t>
            </a:r>
            <a:r>
              <a:rPr lang="es-ES" sz="2400" b="1" dirty="0"/>
              <a:t>ntificada.  </a:t>
            </a:r>
          </a:p>
          <a:p>
            <a:endParaRPr lang="es-ES" sz="2400" dirty="0"/>
          </a:p>
          <a:p>
            <a:r>
              <a:rPr lang="es-ES" sz="2400" dirty="0"/>
              <a:t>6.- </a:t>
            </a:r>
            <a:r>
              <a:rPr lang="es-ES" sz="2400" b="1" dirty="0"/>
              <a:t>No</a:t>
            </a:r>
            <a:r>
              <a:rPr lang="es-ES" sz="2400" dirty="0"/>
              <a:t> se podrá </a:t>
            </a:r>
            <a:r>
              <a:rPr lang="es-ES" sz="2400" b="1" dirty="0"/>
              <a:t>comer o beber </a:t>
            </a:r>
            <a:r>
              <a:rPr lang="es-ES" sz="2400" dirty="0"/>
              <a:t>en clase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69452B3-3E42-446F-B67C-5A513FBD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66" y="657617"/>
            <a:ext cx="2005781" cy="18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77;p17">
            <a:extLst>
              <a:ext uri="{FF2B5EF4-FFF2-40B4-BE49-F238E27FC236}">
                <a16:creationId xmlns:a16="http://schemas.microsoft.com/office/drawing/2014/main" id="{C165D44D-A31B-4B2D-ADDB-0C480C8DF5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7063" y="2092888"/>
            <a:ext cx="1506607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Picture 6" descr="Botella Campus Pop-Up Personalizada Turquesa 400ml DragÃ³n">
            <a:extLst>
              <a:ext uri="{FF2B5EF4-FFF2-40B4-BE49-F238E27FC236}">
                <a16:creationId xmlns:a16="http://schemas.microsoft.com/office/drawing/2014/main" id="{151FF0C4-1BF0-4225-B868-6F79A4FE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57" y="4114016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eÃ±al: Prohibido comer y beber - MPL Soluciones">
            <a:extLst>
              <a:ext uri="{FF2B5EF4-FFF2-40B4-BE49-F238E27FC236}">
                <a16:creationId xmlns:a16="http://schemas.microsoft.com/office/drawing/2014/main" id="{851F7130-3D6A-4AD7-9C18-D637E577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69" y="5173489"/>
            <a:ext cx="1800225" cy="16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1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7B61E-AC7F-4CC9-A097-B5A12396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"/>
            <a:ext cx="14476901" cy="6787662"/>
          </a:xfrm>
        </p:spPr>
        <p:txBody>
          <a:bodyPr>
            <a:normAutofit/>
          </a:bodyPr>
          <a:lstStyle/>
          <a:p>
            <a:r>
              <a:rPr lang="es-ES" dirty="0"/>
              <a:t>7.-No podrá prestarse el </a:t>
            </a:r>
            <a:r>
              <a:rPr lang="es-ES" b="1" dirty="0"/>
              <a:t>material escolar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                                                                          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8.-Por higiene se ruega que no se traigan </a:t>
            </a:r>
            <a:r>
              <a:rPr lang="es-ES" b="1" dirty="0"/>
              <a:t>mochilas de ruedas </a:t>
            </a:r>
            <a:r>
              <a:rPr lang="es-ES" dirty="0"/>
              <a:t>ya que estas se </a:t>
            </a:r>
          </a:p>
          <a:p>
            <a:pPr marL="0" indent="0">
              <a:buNone/>
            </a:pPr>
            <a:r>
              <a:rPr lang="es-ES" dirty="0"/>
              <a:t>arrastran por el suelo.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9.-Los alumnos vendrán provistos de </a:t>
            </a:r>
            <a:r>
              <a:rPr lang="es-ES" b="1" dirty="0"/>
              <a:t>gel hidroalcohólico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10.-El </a:t>
            </a:r>
            <a:r>
              <a:rPr lang="es-ES" b="1" dirty="0"/>
              <a:t>ascensor</a:t>
            </a:r>
            <a:r>
              <a:rPr lang="es-ES" dirty="0"/>
              <a:t> </a:t>
            </a:r>
            <a:r>
              <a:rPr lang="es-ES" b="1" dirty="0"/>
              <a:t>no</a:t>
            </a:r>
            <a:r>
              <a:rPr lang="es-ES" dirty="0"/>
              <a:t> podrá usarse a no ser </a:t>
            </a:r>
          </a:p>
          <a:p>
            <a:pPr marL="0" indent="0">
              <a:buNone/>
            </a:pPr>
            <a:r>
              <a:rPr lang="es-ES" dirty="0"/>
              <a:t>que sea estrictamente necesario </a:t>
            </a:r>
          </a:p>
          <a:p>
            <a:pPr marL="0" indent="0">
              <a:buNone/>
            </a:pPr>
            <a:r>
              <a:rPr lang="es-ES" dirty="0"/>
              <a:t>y en todo caso se hará de forma individual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46" name="Picture 6" descr="COMPARTIR | EducaSAAC">
            <a:extLst>
              <a:ext uri="{FF2B5EF4-FFF2-40B4-BE49-F238E27FC236}">
                <a16:creationId xmlns:a16="http://schemas.microsoft.com/office/drawing/2014/main" id="{0A09A44A-399A-40E5-A407-C4565DCF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76" y="70338"/>
            <a:ext cx="2143125" cy="18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Ã±al para EducaciÃ³n Vial - Prohibido el paso - EducaciÃ³n Vial - MÃ¡quinas  de pintar carretera Graco, Hofmann y Bicomtrafic">
            <a:extLst>
              <a:ext uri="{FF2B5EF4-FFF2-40B4-BE49-F238E27FC236}">
                <a16:creationId xmlns:a16="http://schemas.microsoft.com/office/drawing/2014/main" id="{8151EF01-10EB-4883-8616-D37ADCE7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140677"/>
            <a:ext cx="1723292" cy="16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66;p15">
            <a:extLst>
              <a:ext uri="{FF2B5EF4-FFF2-40B4-BE49-F238E27FC236}">
                <a16:creationId xmlns:a16="http://schemas.microsoft.com/office/drawing/2014/main" id="{69E96FDF-528B-44F3-9AF8-146B423DB4A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10727" b="35581"/>
          <a:stretch/>
        </p:blipFill>
        <p:spPr>
          <a:xfrm>
            <a:off x="8618953" y="3077305"/>
            <a:ext cx="2052639" cy="181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0" name="Picture 10" descr="estudiante subiendo escaleras de flecha - Iconos gratis de personas">
            <a:extLst>
              <a:ext uri="{FF2B5EF4-FFF2-40B4-BE49-F238E27FC236}">
                <a16:creationId xmlns:a16="http://schemas.microsoft.com/office/drawing/2014/main" id="{95122C6D-770E-4D39-8DF0-FD31EFCD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24" y="5064372"/>
            <a:ext cx="2404108" cy="1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8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6117A-CA7F-47B2-AD20-B7024A37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noFill/>
        </p:spPr>
        <p:txBody>
          <a:bodyPr>
            <a:normAutofit lnSpcReduction="10000"/>
          </a:bodyPr>
          <a:lstStyle/>
          <a:p>
            <a:r>
              <a:rPr lang="es-ES" dirty="0"/>
              <a:t>11.-Los </a:t>
            </a:r>
            <a:r>
              <a:rPr lang="es-ES" b="1" dirty="0"/>
              <a:t>pupitres</a:t>
            </a:r>
            <a:r>
              <a:rPr lang="es-ES" dirty="0"/>
              <a:t> estarán </a:t>
            </a:r>
            <a:r>
              <a:rPr lang="es-ES" b="1" dirty="0"/>
              <a:t>asignados </a:t>
            </a:r>
            <a:r>
              <a:rPr lang="es-ES" dirty="0"/>
              <a:t>y no se puede ocupar  </a:t>
            </a:r>
          </a:p>
          <a:p>
            <a:pPr marL="0" indent="0">
              <a:buNone/>
            </a:pPr>
            <a:r>
              <a:rPr lang="es-ES" dirty="0"/>
              <a:t>el de otro compañero. Llevarán el </a:t>
            </a:r>
            <a:r>
              <a:rPr lang="es-ES" b="1" dirty="0"/>
              <a:t>nombre del alumno </a:t>
            </a:r>
          </a:p>
          <a:p>
            <a:pPr marL="0" indent="0">
              <a:buNone/>
            </a:pPr>
            <a:r>
              <a:rPr lang="es-ES" dirty="0"/>
              <a:t>(o alumnos que lo utilicen en caso de desdoble)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12.-Los alumnos procederán a la </a:t>
            </a:r>
            <a:r>
              <a:rPr lang="es-ES" b="1" dirty="0"/>
              <a:t>limpieza del pupitre y los objetos </a:t>
            </a:r>
          </a:p>
          <a:p>
            <a:pPr marL="0" indent="0">
              <a:buNone/>
            </a:pPr>
            <a:r>
              <a:rPr lang="es-ES" dirty="0"/>
              <a:t>que se hayan utilizado después de su uso (material deportivo o de </a:t>
            </a:r>
          </a:p>
          <a:p>
            <a:pPr marL="0" indent="0">
              <a:buNone/>
            </a:pPr>
            <a:r>
              <a:rPr lang="es-ES" dirty="0" err="1"/>
              <a:t>laboratorio,instrumentos</a:t>
            </a:r>
            <a:r>
              <a:rPr lang="es-ES" dirty="0"/>
              <a:t> de música, herramientas de tecnología,</a:t>
            </a:r>
          </a:p>
          <a:p>
            <a:pPr marL="0" indent="0">
              <a:buNone/>
            </a:pPr>
            <a:r>
              <a:rPr lang="es-ES" dirty="0"/>
              <a:t> ordenadores…)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13.-Se acudirá a los </a:t>
            </a:r>
            <a:r>
              <a:rPr lang="es-ES" b="1" dirty="0"/>
              <a:t>aseos</a:t>
            </a:r>
            <a:r>
              <a:rPr lang="es-ES" dirty="0"/>
              <a:t> de forma </a:t>
            </a:r>
            <a:r>
              <a:rPr lang="es-ES" b="1" dirty="0"/>
              <a:t>individual</a:t>
            </a:r>
            <a:r>
              <a:rPr lang="es-ES" dirty="0"/>
              <a:t>             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no se usarán como lugar de reunión </a:t>
            </a:r>
          </a:p>
          <a:p>
            <a:pPr marL="0" indent="0">
              <a:buNone/>
            </a:pPr>
            <a:r>
              <a:rPr lang="es-ES" dirty="0"/>
              <a:t>y se respetará el aforo, que se ha reducido.                        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266" name="Picture 2" descr="Prohibido sentarse es una seÃ±al de prohibiciÃ³n homologada tamaÃ±o DIN en  2020 | SeÃ±ales de prohibicion, Vinilo adhesivo, SeÃ±al de prohibido">
            <a:extLst>
              <a:ext uri="{FF2B5EF4-FFF2-40B4-BE49-F238E27FC236}">
                <a16:creationId xmlns:a16="http://schemas.microsoft.com/office/drawing/2014/main" id="{4D33BE69-B5A4-4305-8CA4-5E7671D8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28" y="-1"/>
            <a:ext cx="2338753" cy="16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ROTOCOLO COVID-19 en las escuelas infantiles - Escuela Infantil en Las  Rozas PequeÃ±os Astronautas">
            <a:extLst>
              <a:ext uri="{FF2B5EF4-FFF2-40B4-BE49-F238E27FC236}">
                <a16:creationId xmlns:a16="http://schemas.microsoft.com/office/drawing/2014/main" id="{F07CC896-E09B-4BF0-A483-45DB1E6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29" y="2703573"/>
            <a:ext cx="1687260" cy="1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ictograma mujer Gratis Dibujos Animados ImÃ¡geneï½Illustoon ES">
            <a:extLst>
              <a:ext uri="{FF2B5EF4-FFF2-40B4-BE49-F238E27FC236}">
                <a16:creationId xmlns:a16="http://schemas.microsoft.com/office/drawing/2014/main" id="{B94F4D69-E46A-44A0-83AC-38741231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46" y="4356527"/>
            <a:ext cx="1309922" cy="9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C26ACFD5-D003-45C5-B141-D84FD28C5C17}"/>
              </a:ext>
            </a:extLst>
          </p:cNvPr>
          <p:cNvSpPr/>
          <p:nvPr/>
        </p:nvSpPr>
        <p:spPr>
          <a:xfrm>
            <a:off x="8098170" y="4538191"/>
            <a:ext cx="583396" cy="625802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72" name="Picture 8" descr="Pictogram Symbol Stock Illustrationen, Vektors, &amp; Klipart â (959,595 Stock  Illustrations)">
            <a:extLst>
              <a:ext uri="{FF2B5EF4-FFF2-40B4-BE49-F238E27FC236}">
                <a16:creationId xmlns:a16="http://schemas.microsoft.com/office/drawing/2014/main" id="{1711EEEE-E366-456A-8CDB-37D03D8D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74" y="5370827"/>
            <a:ext cx="1844296" cy="13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9440A013-8CE6-4A22-8EAB-CE8A980B6E8E}"/>
              </a:ext>
            </a:extLst>
          </p:cNvPr>
          <p:cNvSpPr/>
          <p:nvPr/>
        </p:nvSpPr>
        <p:spPr>
          <a:xfrm>
            <a:off x="7842246" y="5742071"/>
            <a:ext cx="583396" cy="625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56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0C797-4079-4D8F-BFBF-1E2768E5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s-ES" dirty="0"/>
              <a:t>14.-Se </a:t>
            </a:r>
            <a:r>
              <a:rPr lang="es-ES" b="1" dirty="0"/>
              <a:t>lavarán las manos varias veces </a:t>
            </a:r>
            <a:r>
              <a:rPr lang="es-ES" dirty="0"/>
              <a:t>a lo largo de la mañana: como mínimo a la entrada, antes del recreo, tras el recreo y a la salida;                                                    también si ha de salir a la pizarra, antes de tocar la tiza                                                          o el ordenador y después de usarlos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15.-Los </a:t>
            </a:r>
            <a:r>
              <a:rPr lang="es-ES" b="1" dirty="0"/>
              <a:t>pañuelos</a:t>
            </a:r>
            <a:r>
              <a:rPr lang="es-ES" dirty="0"/>
              <a:t> se desecharán tras su uso en la </a:t>
            </a:r>
            <a:r>
              <a:rPr lang="es-ES" b="1" dirty="0"/>
              <a:t>papelera</a:t>
            </a:r>
            <a:r>
              <a:rPr lang="es-ES" dirty="0"/>
              <a:t> 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16.- </a:t>
            </a:r>
            <a:r>
              <a:rPr lang="es-ES" b="1" dirty="0"/>
              <a:t>Ventilación</a:t>
            </a:r>
            <a:r>
              <a:rPr lang="es-ES" dirty="0"/>
              <a:t> de las aulas, aseos, despachos…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Google Shape;66;p15">
            <a:extLst>
              <a:ext uri="{FF2B5EF4-FFF2-40B4-BE49-F238E27FC236}">
                <a16:creationId xmlns:a16="http://schemas.microsoft.com/office/drawing/2014/main" id="{6F23715F-1DA9-4190-A288-60D895AAA16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0727" b="35581"/>
          <a:stretch/>
        </p:blipFill>
        <p:spPr>
          <a:xfrm>
            <a:off x="8557846" y="712177"/>
            <a:ext cx="1793633" cy="149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SYSSA,SeÃ±al Papelera">
            <a:extLst>
              <a:ext uri="{FF2B5EF4-FFF2-40B4-BE49-F238E27FC236}">
                <a16:creationId xmlns:a16="http://schemas.microsoft.com/office/drawing/2014/main" id="{59776829-AF36-48C0-A345-49259184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76" y="2919046"/>
            <a:ext cx="1793632" cy="14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Ã³mo ventilar una casa en invierno - VIX">
            <a:extLst>
              <a:ext uri="{FF2B5EF4-FFF2-40B4-BE49-F238E27FC236}">
                <a16:creationId xmlns:a16="http://schemas.microsoft.com/office/drawing/2014/main" id="{B0A1EC3A-6559-4122-A92C-FB6AAF24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8" y="4976445"/>
            <a:ext cx="2145323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8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FE3F7-6314-4368-B5DC-8A1E6838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17.-</a:t>
            </a:r>
            <a:r>
              <a:rPr lang="es-ES" u="sng" dirty="0"/>
              <a:t>Educación Física</a:t>
            </a:r>
            <a:r>
              <a:rPr lang="es-ES" dirty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-Se realizará al </a:t>
            </a:r>
            <a:r>
              <a:rPr lang="es-ES" b="1" dirty="0"/>
              <a:t>aire libre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Se utilizarán las escaleras de </a:t>
            </a:r>
          </a:p>
          <a:p>
            <a:pPr marL="0" indent="0">
              <a:buNone/>
            </a:pPr>
            <a:r>
              <a:rPr lang="es-ES" dirty="0"/>
              <a:t>circulación interna:</a:t>
            </a:r>
          </a:p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escalera gris para bajar</a:t>
            </a:r>
            <a:r>
              <a:rPr lang="es-ES" b="1" dirty="0"/>
              <a:t>       </a:t>
            </a:r>
          </a:p>
          <a:p>
            <a:pPr marL="0" indent="0">
              <a:buNone/>
            </a:pPr>
            <a:r>
              <a:rPr lang="es-ES" b="1" dirty="0"/>
              <a:t>   </a:t>
            </a:r>
          </a:p>
          <a:p>
            <a:pPr marL="0" indent="0">
              <a:buNone/>
            </a:pPr>
            <a:r>
              <a:rPr lang="es-ES" dirty="0"/>
              <a:t>y</a:t>
            </a:r>
            <a:r>
              <a:rPr lang="es-ES" b="1" dirty="0"/>
              <a:t> </a:t>
            </a:r>
            <a:r>
              <a:rPr lang="es-ES" b="1" dirty="0">
                <a:solidFill>
                  <a:schemeClr val="accent6"/>
                </a:solidFill>
              </a:rPr>
              <a:t>la verde para subir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-</a:t>
            </a:r>
            <a:r>
              <a:rPr lang="es-ES" b="1" dirty="0"/>
              <a:t>No </a:t>
            </a:r>
            <a:r>
              <a:rPr lang="es-ES" dirty="0"/>
              <a:t>se podrán usar los </a:t>
            </a:r>
            <a:r>
              <a:rPr lang="es-ES" b="1" dirty="0"/>
              <a:t>vestuarios</a:t>
            </a:r>
            <a:r>
              <a:rPr lang="es-ES" dirty="0"/>
              <a:t>, por lo que el día que haya EF, habrá que venir con el equipo de casa.</a:t>
            </a:r>
          </a:p>
          <a:p>
            <a:endParaRPr lang="es-ES" dirty="0"/>
          </a:p>
          <a:p>
            <a:r>
              <a:rPr lang="es-ES" dirty="0"/>
              <a:t>-Los días de lluvia no se bajará al patio</a:t>
            </a:r>
          </a:p>
          <a:p>
            <a:endParaRPr lang="es-E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73B7E60-D541-442D-A3B6-7725CC14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-1"/>
            <a:ext cx="6846277" cy="3569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70E4444-788B-4B7A-9E28-441FE02E4140}"/>
              </a:ext>
            </a:extLst>
          </p:cNvPr>
          <p:cNvSpPr/>
          <p:nvPr/>
        </p:nvSpPr>
        <p:spPr>
          <a:xfrm>
            <a:off x="3879669" y="2759873"/>
            <a:ext cx="484632" cy="669127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DB4AFD1F-010D-4F66-82D7-FF2C63E13275}"/>
              </a:ext>
            </a:extLst>
          </p:cNvPr>
          <p:cNvSpPr/>
          <p:nvPr/>
        </p:nvSpPr>
        <p:spPr>
          <a:xfrm>
            <a:off x="3193331" y="3429001"/>
            <a:ext cx="484632" cy="66912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01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C4574-9713-411B-8CCA-140121F0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394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DOCENCIA TELEMÁTICA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6F95E-B364-4198-AD7F-E1CB7F8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452"/>
            <a:ext cx="12192000" cy="5918547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s-ES" sz="7400" dirty="0"/>
              <a:t>El curso comenzará de forma presencial. </a:t>
            </a:r>
          </a:p>
          <a:p>
            <a:r>
              <a:rPr lang="es-ES" sz="7400" dirty="0"/>
              <a:t>Según la evolución de la pandemia, se valorará la docencia semipresencial o totalmente telemática.</a:t>
            </a:r>
          </a:p>
          <a:p>
            <a:r>
              <a:rPr lang="es-ES" sz="7400" u="sng" dirty="0"/>
              <a:t>Normativa Videoconferencias</a:t>
            </a:r>
            <a:endParaRPr lang="es-ES" sz="7400" dirty="0"/>
          </a:p>
          <a:p>
            <a:r>
              <a:rPr lang="es-ES" sz="7400" dirty="0"/>
              <a:t>La enseñanza telemática, en caso de que se llevara a efecto, se regirá por las mismas normas que la enseñanza presencial: </a:t>
            </a:r>
          </a:p>
          <a:p>
            <a:r>
              <a:rPr lang="es-ES" sz="7400" dirty="0"/>
              <a:t>-Se guardarán las normas de decoro en la indumentaria</a:t>
            </a:r>
          </a:p>
          <a:p>
            <a:r>
              <a:rPr lang="es-ES" sz="7400" dirty="0"/>
              <a:t>-Se guardarán las normas de respeto al profesorado y alumnado asistente a la videoconferencia</a:t>
            </a:r>
          </a:p>
          <a:p>
            <a:r>
              <a:rPr lang="es-ES" sz="7400" dirty="0"/>
              <a:t>-Está prohibido invitar a una persona ajena al centro</a:t>
            </a:r>
          </a:p>
          <a:p>
            <a:r>
              <a:rPr lang="es-ES" sz="7400" dirty="0"/>
              <a:t>-El alumno participará en las videoconferencias identificado con su nombre</a:t>
            </a:r>
          </a:p>
          <a:p>
            <a:r>
              <a:rPr lang="es-ES" sz="7400" dirty="0"/>
              <a:t>-Se respetará el turno de palabra</a:t>
            </a:r>
          </a:p>
          <a:p>
            <a:r>
              <a:rPr lang="es-ES" sz="7400" dirty="0"/>
              <a:t>-Si no se puede asistir a una videoconferencia, hay que justificar la ausencia</a:t>
            </a:r>
          </a:p>
          <a:p>
            <a:r>
              <a:rPr lang="es-ES" sz="7400" dirty="0"/>
              <a:t>-Se respetarán las instrucciones de cada profesor referidas a las videoconferencias de su asignatura en lo que respecta al uso de la cámara, del turno de palabra, de exámenes… </a:t>
            </a:r>
            <a:r>
              <a:rPr lang="es-ES" sz="7400" dirty="0" err="1"/>
              <a:t>etc</a:t>
            </a:r>
            <a:endParaRPr lang="es-ES" sz="7400" dirty="0"/>
          </a:p>
          <a:p>
            <a:r>
              <a:rPr lang="es-ES" sz="7400" dirty="0"/>
              <a:t>-Está prohibido grabar la clase a no ser que se cuente con el consentimiento expreso del profesor/a</a:t>
            </a:r>
          </a:p>
          <a:p>
            <a:r>
              <a:rPr lang="es-ES" sz="7400" dirty="0"/>
              <a:t>-En caso de tener el permiso de grabación, queda prohibido subirlo a las redes sociales sin su consentimiento</a:t>
            </a:r>
          </a:p>
          <a:p>
            <a:pPr marL="0" indent="0">
              <a:buNone/>
            </a:pPr>
            <a:r>
              <a:rPr lang="es-ES" sz="7400" b="1" dirty="0"/>
              <a:t>L</a:t>
            </a:r>
            <a:r>
              <a:rPr lang="es-ES_tradnl" sz="7400" b="1" dirty="0"/>
              <a:t>as medidas organizativas e higiénicas, así como las relativas a la enseñanza telemática en caso de producirse, se han incluido en las Normas de Convivencia. Su infracción será considerada FALTA GRAVE y será sancionada en consecuencia.</a:t>
            </a:r>
            <a:endParaRPr lang="es-ES" sz="7400" dirty="0"/>
          </a:p>
          <a:p>
            <a:pPr marL="0" indent="0">
              <a:buNone/>
            </a:pPr>
            <a:r>
              <a:rPr lang="es-ES_tradnl" sz="7400" b="1" dirty="0"/>
              <a:t>Infringir una medida higiénica u organizativa atenta contra la salud de todos por lo que seremos muy estrictos y conllevará expulsión. </a:t>
            </a:r>
            <a:endParaRPr lang="es-ES" sz="7400" dirty="0"/>
          </a:p>
          <a:p>
            <a:pPr marL="0" indent="0">
              <a:buNone/>
            </a:pPr>
            <a:endParaRPr lang="es-ES" sz="7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39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38F8C-158B-4D61-A004-256C9017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RECUERDA</a:t>
            </a:r>
          </a:p>
          <a:p>
            <a:pPr marL="0" indent="0" algn="ctr">
              <a:buNone/>
            </a:pPr>
            <a:endParaRPr lang="es-ES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oogle Shape;82;p18">
            <a:extLst>
              <a:ext uri="{FF2B5EF4-FFF2-40B4-BE49-F238E27FC236}">
                <a16:creationId xmlns:a16="http://schemas.microsoft.com/office/drawing/2014/main" id="{FEF5C562-A784-4810-B02E-2E15F885B7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8042" y="1005840"/>
            <a:ext cx="4633507" cy="58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22">
            <a:extLst>
              <a:ext uri="{FF2B5EF4-FFF2-40B4-BE49-F238E27FC236}">
                <a16:creationId xmlns:a16="http://schemas.microsoft.com/office/drawing/2014/main" id="{4ACD5FE2-BCE0-4EFE-9128-27E60CF747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11"/>
          <a:stretch/>
        </p:blipFill>
        <p:spPr>
          <a:xfrm>
            <a:off x="6588369" y="1005840"/>
            <a:ext cx="4349262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51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1A9C409-5A35-4274-ABC4-23767437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LAVADO DE MANOS ES FUNDAMENTAL PERO HA DE HACERSE CORRECTAMENTE</a:t>
            </a:r>
          </a:p>
        </p:txBody>
      </p:sp>
      <p:pic>
        <p:nvPicPr>
          <p:cNvPr id="14" name="Google Shape;147;p27">
            <a:extLst>
              <a:ext uri="{FF2B5EF4-FFF2-40B4-BE49-F238E27FC236}">
                <a16:creationId xmlns:a16="http://schemas.microsoft.com/office/drawing/2014/main" id="{B1637E28-2A41-4F85-A864-6440DC84650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48708" y="597877"/>
            <a:ext cx="5503985" cy="6260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8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FB5AEA1-EAC3-4E5E-AAD7-604B84DB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TU SALUD, POR LA DE TU FAMILIA, POR LA DE TUS COMPAÑEROS, AMIGOS Y PROFESORES…</a:t>
            </a:r>
          </a:p>
          <a:p>
            <a:pPr marL="0" indent="0" algn="ctr">
              <a:buNone/>
            </a:pPr>
            <a:r>
              <a:rPr lang="es-E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TODOS:</a:t>
            </a:r>
          </a:p>
          <a:p>
            <a:pPr marL="0" indent="0" algn="ctr">
              <a:buNone/>
            </a:pPr>
            <a:endParaRPr lang="es-ES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 LAS NORMAS DE ORGANIZACIÓN E HIGIENE DENTRO Y FUERA DEL COLEGIO</a:t>
            </a:r>
          </a:p>
        </p:txBody>
      </p:sp>
    </p:spTree>
    <p:extLst>
      <p:ext uri="{BB962C8B-B14F-4D97-AF65-F5344CB8AC3E}">
        <p14:creationId xmlns:p14="http://schemas.microsoft.com/office/powerpoint/2010/main" val="266079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E7408-A627-4392-8EEF-F83D34EA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2706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HORARIOS Y VÍAS DE ENTRADAS Y SALIDAS DEL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AA5A21-41A9-4001-8185-A796DAE3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2707"/>
            <a:ext cx="12191999" cy="5555293"/>
          </a:xfrm>
          <a:noFill/>
        </p:spPr>
        <p:txBody>
          <a:bodyPr>
            <a:normAutofit/>
          </a:bodyPr>
          <a:lstStyle/>
          <a:p>
            <a:r>
              <a:rPr lang="es-ES" dirty="0"/>
              <a:t>1.- </a:t>
            </a:r>
            <a:r>
              <a:rPr lang="es-ES" sz="2400" dirty="0"/>
              <a:t>Los accesos al centro se realizarán a las 8´00 de la mañana por las siguientes puertas:</a:t>
            </a:r>
          </a:p>
          <a:p>
            <a:endParaRPr lang="es-ES" sz="2400" dirty="0"/>
          </a:p>
          <a:p>
            <a:r>
              <a:rPr lang="es-ES" sz="2400" dirty="0"/>
              <a:t>-1º y 2º ESO: Marqués de Nervión- Portería:      </a:t>
            </a:r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/>
              <a:t> 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1º ESO se dirigirá al </a:t>
            </a:r>
          </a:p>
          <a:p>
            <a:pPr marL="0" indent="0">
              <a:buNone/>
            </a:pPr>
            <a:r>
              <a:rPr lang="es-ES" sz="2400" b="1" dirty="0"/>
              <a:t>Patio de Baloncesto                                                                       - </a:t>
            </a:r>
            <a:r>
              <a:rPr lang="es-ES" sz="2400" dirty="0"/>
              <a:t>2º de ESO al </a:t>
            </a:r>
            <a:r>
              <a:rPr lang="es-ES" sz="2400" b="1" dirty="0"/>
              <a:t>Patio de Primaria      </a:t>
            </a:r>
            <a:r>
              <a:rPr lang="es-ES" sz="2400" dirty="0"/>
              <a:t>                    </a:t>
            </a:r>
          </a:p>
          <a:p>
            <a:pPr marL="0" indent="0">
              <a:buNone/>
            </a:pPr>
            <a:r>
              <a:rPr lang="es-ES" sz="2400" dirty="0"/>
              <a:t>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30" name="Picture 6" descr="No hay ninguna descripciÃ³n de la foto disponible.">
            <a:extLst>
              <a:ext uri="{FF2B5EF4-FFF2-40B4-BE49-F238E27FC236}">
                <a16:creationId xmlns:a16="http://schemas.microsoft.com/office/drawing/2014/main" id="{C048981C-63E7-4B4F-836A-08699C54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1" y="4081702"/>
            <a:ext cx="3657601" cy="29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7E3EE7-2E9C-491F-B4EB-0A34DC19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52" y="1794311"/>
            <a:ext cx="3067664" cy="21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D02EBF6-49A0-4DD5-8B3B-37BACB79B71F}"/>
              </a:ext>
            </a:extLst>
          </p:cNvPr>
          <p:cNvSpPr/>
          <p:nvPr/>
        </p:nvSpPr>
        <p:spPr>
          <a:xfrm>
            <a:off x="2052754" y="5110619"/>
            <a:ext cx="1139868" cy="17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FF934079-45B7-4005-9D00-137E3DE66AAB}"/>
              </a:ext>
            </a:extLst>
          </p:cNvPr>
          <p:cNvSpPr/>
          <p:nvPr/>
        </p:nvSpPr>
        <p:spPr>
          <a:xfrm>
            <a:off x="7778663" y="5110619"/>
            <a:ext cx="977030" cy="3006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60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FF347-E297-41D1-A5FD-D52DB470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sz="2400" dirty="0"/>
              <a:t>3º y 4º de ESO entrarán por Alejandro Collantes</a:t>
            </a:r>
          </a:p>
          <a:p>
            <a:pPr marL="0" indent="0">
              <a:buNone/>
            </a:pPr>
            <a:r>
              <a:rPr lang="es-ES" sz="2400" dirty="0"/>
              <a:t>esperarán en el </a:t>
            </a:r>
            <a:r>
              <a:rPr lang="es-ES" sz="2400" b="1" dirty="0"/>
              <a:t>patio de las losetas </a:t>
            </a:r>
            <a:r>
              <a:rPr lang="es-ES" sz="2400" dirty="0"/>
              <a:t>separados por vallas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-1º y 2º </a:t>
            </a:r>
            <a:r>
              <a:rPr lang="es-ES" sz="2400" dirty="0" err="1"/>
              <a:t>Bto</a:t>
            </a:r>
            <a:r>
              <a:rPr lang="es-ES" sz="2400" dirty="0"/>
              <a:t> entrará por Marqués de Nervión</a:t>
            </a:r>
          </a:p>
          <a:p>
            <a:pPr marL="0" indent="0">
              <a:buNone/>
            </a:pPr>
            <a:r>
              <a:rPr lang="es-ES" sz="2400" b="1" dirty="0"/>
              <a:t>Pabellón de </a:t>
            </a:r>
            <a:r>
              <a:rPr lang="es-ES" sz="2400" b="1" dirty="0" err="1"/>
              <a:t>Bto</a:t>
            </a:r>
            <a:r>
              <a:rPr lang="es-ES" sz="2400" b="1" dirty="0"/>
              <a:t> y esperarán en el Claustro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C3890D-6C07-446B-B47F-4002A831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03" y="550493"/>
            <a:ext cx="4940710" cy="2920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A89A8C7-DA8C-4CB3-B3F1-D58DF938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45" y="3803362"/>
            <a:ext cx="6238568" cy="29201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33799-1727-4E00-98CD-36EF4703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45719"/>
            <a:ext cx="12192000" cy="690371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400" dirty="0"/>
          </a:p>
          <a:p>
            <a:pPr>
              <a:buFontTx/>
              <a:buChar char="-"/>
            </a:pPr>
            <a:r>
              <a:rPr lang="es-ES" sz="2400" dirty="0" err="1"/>
              <a:t>Bto</a:t>
            </a:r>
            <a:r>
              <a:rPr lang="es-ES" sz="2400" dirty="0"/>
              <a:t> subirá por la puerta de </a:t>
            </a:r>
            <a:r>
              <a:rPr lang="es-ES" sz="2400" b="1" dirty="0"/>
              <a:t>su Pabellón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(escalera gris)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>
              <a:buFontTx/>
              <a:buChar char="-"/>
            </a:pPr>
            <a:r>
              <a:rPr lang="es-ES" sz="2400" dirty="0"/>
              <a:t>3º y 4º por el </a:t>
            </a:r>
            <a:r>
              <a:rPr lang="es-ES" sz="2400" b="1" dirty="0"/>
              <a:t>edificio de Secundaria  </a:t>
            </a:r>
          </a:p>
          <a:p>
            <a:pPr>
              <a:buFontTx/>
              <a:buChar char="-"/>
            </a:pPr>
            <a:r>
              <a:rPr lang="es-ES" sz="2400" dirty="0"/>
              <a:t>Cuando secundaria esté en las aulas,</a:t>
            </a:r>
          </a:p>
          <a:p>
            <a:pPr marL="0" indent="0">
              <a:buNone/>
            </a:pPr>
            <a:r>
              <a:rPr lang="es-ES" sz="2400" dirty="0"/>
              <a:t>subirán 1º y 2º de ESO por el mismo edificio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(escalera verde)</a:t>
            </a:r>
            <a:endParaRPr lang="es-ES" sz="2400" dirty="0"/>
          </a:p>
          <a:p>
            <a:pPr>
              <a:buFontTx/>
              <a:buChar char="-"/>
            </a:pPr>
            <a:endParaRPr lang="es-ES" sz="2000" dirty="0"/>
          </a:p>
          <a:p>
            <a:pPr>
              <a:buFontTx/>
              <a:buChar char="-"/>
            </a:pP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/>
              <a:t>2.- El horario para ESO y </a:t>
            </a:r>
            <a:r>
              <a:rPr lang="es-ES" sz="2400" dirty="0" err="1"/>
              <a:t>Bto</a:t>
            </a:r>
            <a:r>
              <a:rPr lang="es-ES" sz="2400" dirty="0"/>
              <a:t> será el habitual: de 8´00 a 14´30 horas. </a:t>
            </a:r>
          </a:p>
          <a:p>
            <a:pPr marL="0" indent="0">
              <a:buNone/>
            </a:pPr>
            <a:r>
              <a:rPr lang="es-ES" sz="2400" dirty="0"/>
              <a:t>Hay que ser puntual porque las puertas se cerrarán unos minutos después de la hora de entrada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3380479-8EB1-4A2A-B86D-62114EA7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24" y="0"/>
            <a:ext cx="2949677" cy="24187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141A9F-92AA-4E1D-8AA0-88E814A9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13" y="2637791"/>
            <a:ext cx="3882304" cy="27948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8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86308-EF85-4AB9-AD9F-634CA82A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2498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HORARIOS DE SALIDA DEL CENTRO Y FLUJOS DE CIRCULACIÓN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665C0-7D98-44AC-BE1E-9ABBDF72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2498"/>
            <a:ext cx="12192000" cy="5655501"/>
          </a:xfrm>
          <a:noFill/>
        </p:spPr>
        <p:txBody>
          <a:bodyPr>
            <a:normAutofit fontScale="92500"/>
          </a:bodyPr>
          <a:lstStyle/>
          <a:p>
            <a:r>
              <a:rPr lang="es-ES" dirty="0"/>
              <a:t> Se realizarán </a:t>
            </a:r>
            <a:r>
              <a:rPr lang="es-ES" b="1" dirty="0"/>
              <a:t>por las mismas puertas por donde se accedió </a:t>
            </a:r>
            <a:r>
              <a:rPr lang="es-ES" dirty="0"/>
              <a:t>en el siguiente horario:</a:t>
            </a:r>
          </a:p>
          <a:p>
            <a:r>
              <a:rPr lang="es-ES" u="sng" dirty="0"/>
              <a:t>-ESO y </a:t>
            </a:r>
            <a:r>
              <a:rPr lang="es-ES" u="sng" dirty="0" err="1"/>
              <a:t>Bto</a:t>
            </a:r>
            <a:r>
              <a:rPr lang="es-ES" dirty="0"/>
              <a:t>: en su horario habitual (14´30). </a:t>
            </a:r>
          </a:p>
          <a:p>
            <a:r>
              <a:rPr lang="es-ES" dirty="0"/>
              <a:t> Los alumnos utilizarán las </a:t>
            </a:r>
            <a:r>
              <a:rPr lang="es-ES" b="1" dirty="0"/>
              <a:t>mismas escalera en las salidas y entradas </a:t>
            </a:r>
            <a:r>
              <a:rPr lang="es-ES" dirty="0"/>
              <a:t>para que no se induzca a confusión.</a:t>
            </a:r>
          </a:p>
          <a:p>
            <a:r>
              <a:rPr lang="es-ES" dirty="0"/>
              <a:t>La salida se hará </a:t>
            </a:r>
            <a:r>
              <a:rPr lang="es-ES" b="1" dirty="0"/>
              <a:t>escalonadamente</a:t>
            </a:r>
            <a:r>
              <a:rPr lang="es-ES" dirty="0"/>
              <a:t> comenzando por </a:t>
            </a:r>
            <a:r>
              <a:rPr lang="es-ES" u="sng" dirty="0"/>
              <a:t>1º de ESO</a:t>
            </a:r>
            <a:r>
              <a:rPr lang="es-ES" dirty="0"/>
              <a:t>, 5 minutos antes de tocar el timbre. A continuación se avisará a 2º de ESO que ya debe de estar preparado.</a:t>
            </a:r>
          </a:p>
          <a:p>
            <a:r>
              <a:rPr lang="es-ES" dirty="0"/>
              <a:t>Cuando toque el timbre, bajará 3º de ESO y a continuación, cuando se les avise, 4º.</a:t>
            </a:r>
          </a:p>
          <a:p>
            <a:r>
              <a:rPr lang="es-ES" dirty="0"/>
              <a:t>Bachillerato bajará comenzando por 1º y le seguirá 2º.</a:t>
            </a:r>
          </a:p>
          <a:p>
            <a:r>
              <a:rPr lang="es-ES" b="1" dirty="0"/>
              <a:t>Los alumnos bajarán en fila y la salida se efectuará guardando el orden de las aulas: A, B y C</a:t>
            </a:r>
          </a:p>
          <a:p>
            <a:r>
              <a:rPr lang="es-ES" b="1" dirty="0"/>
              <a:t>No saldrá una clase hasta que la otra no haya terminado de salir.</a:t>
            </a:r>
          </a:p>
          <a:p>
            <a:r>
              <a:rPr lang="es-ES" b="1" dirty="0"/>
              <a:t>LOS ALUMNOS NO PODRÁN PERMANECER EN EL PATIO A LA HORA DE SALIDA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49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E6F1-21DF-48B1-A2CA-B82118CB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7446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FLUJOS DE CIRCULACIÓN INTERNA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1C0A5-A7A1-4FF4-A077-4D4D244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7447"/>
            <a:ext cx="12192000" cy="56805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-Cuando haya que </a:t>
            </a:r>
            <a:r>
              <a:rPr lang="es-ES" b="1" dirty="0"/>
              <a:t>desplazarse durante la jornada </a:t>
            </a:r>
            <a:r>
              <a:rPr lang="es-ES" dirty="0"/>
              <a:t>(para ir a EF, Taller de tecnología, refuerzos, desdobles…) se utilizarán siempre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escalera gris para bajar</a:t>
            </a:r>
            <a:r>
              <a:rPr lang="es-ES" b="1" dirty="0"/>
              <a:t>          </a:t>
            </a:r>
            <a:r>
              <a:rPr lang="es-ES" dirty="0"/>
              <a:t>y</a:t>
            </a:r>
            <a:r>
              <a:rPr lang="es-ES" b="1" dirty="0"/>
              <a:t> </a:t>
            </a:r>
            <a:r>
              <a:rPr lang="es-ES" b="1" dirty="0">
                <a:solidFill>
                  <a:schemeClr val="accent6"/>
                </a:solidFill>
              </a:rPr>
              <a:t>la verde para subir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-Se han </a:t>
            </a:r>
            <a:r>
              <a:rPr lang="es-ES" b="1" dirty="0"/>
              <a:t>señalizado</a:t>
            </a:r>
            <a:r>
              <a:rPr lang="es-ES" dirty="0"/>
              <a:t> las vías de acceso y flujos de circulación en los espacios comunes del centro.</a:t>
            </a:r>
          </a:p>
          <a:p>
            <a:r>
              <a:rPr lang="es-ES" dirty="0"/>
              <a:t>-No se transitará por el aula ni por los pasillos en el </a:t>
            </a:r>
            <a:r>
              <a:rPr lang="es-ES" b="1" dirty="0"/>
              <a:t>cambio de clase; ni se puede estar en la puerta del aula.</a:t>
            </a:r>
          </a:p>
          <a:p>
            <a:r>
              <a:rPr lang="es-ES" dirty="0"/>
              <a:t>-Se evitará transitar por el centro a no ser que sea imprescindible</a:t>
            </a:r>
          </a:p>
          <a:p>
            <a:r>
              <a:rPr lang="es-ES" dirty="0"/>
              <a:t>-Los alumnos que tienen Educación física antes del recreo habrán de llevarse ya el desayuno porque </a:t>
            </a:r>
            <a:r>
              <a:rPr lang="es-ES" b="1" dirty="0"/>
              <a:t>NO SE PODRÁ SUBIR A LAS CLASES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64DF83E-06EF-46CD-989C-2E8DB0A5FAF6}"/>
              </a:ext>
            </a:extLst>
          </p:cNvPr>
          <p:cNvSpPr/>
          <p:nvPr/>
        </p:nvSpPr>
        <p:spPr>
          <a:xfrm>
            <a:off x="1139868" y="2450591"/>
            <a:ext cx="484632" cy="843753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72B22E3C-8D7C-46F6-B473-33ADA59772D1}"/>
              </a:ext>
            </a:extLst>
          </p:cNvPr>
          <p:cNvSpPr/>
          <p:nvPr/>
        </p:nvSpPr>
        <p:spPr>
          <a:xfrm>
            <a:off x="5148197" y="2450591"/>
            <a:ext cx="484632" cy="843753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77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94FDE-7287-4707-9CC7-A030FD36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7807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CARTELERÍA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7FA173-A38C-4D7C-8006-2CB1F851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2811"/>
            <a:ext cx="12192000" cy="5505188"/>
          </a:xfrm>
        </p:spPr>
        <p:txBody>
          <a:bodyPr/>
          <a:lstStyle/>
          <a:p>
            <a:r>
              <a:rPr lang="es-ES" dirty="0"/>
              <a:t>-Se ha instalado cartelería en todo el edificio: ES OBLIGATORIO seguir las indicaciones y cumplir las normas para preservar la salud de todos</a:t>
            </a:r>
          </a:p>
          <a:p>
            <a:endParaRPr lang="es-ES" dirty="0"/>
          </a:p>
        </p:txBody>
      </p:sp>
      <p:pic>
        <p:nvPicPr>
          <p:cNvPr id="7" name="Google Shape;60;p14">
            <a:extLst>
              <a:ext uri="{FF2B5EF4-FFF2-40B4-BE49-F238E27FC236}">
                <a16:creationId xmlns:a16="http://schemas.microsoft.com/office/drawing/2014/main" id="{A8AB80C8-CE97-4742-A95D-F29BCB91DC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5538" y="2374689"/>
            <a:ext cx="8460924" cy="405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82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E0D5D-C91C-41BC-B3E1-C208F287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9972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RECREO</a:t>
            </a:r>
            <a:endParaRPr lang="es-E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No hay ninguna descripciÃ³n de la foto disponible.">
            <a:extLst>
              <a:ext uri="{FF2B5EF4-FFF2-40B4-BE49-F238E27FC236}">
                <a16:creationId xmlns:a16="http://schemas.microsoft.com/office/drawing/2014/main" id="{2DF21789-EB9B-45D7-B397-4E7651C7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4089827"/>
            <a:ext cx="4533900" cy="299677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2EF2022-2C1F-41A5-8D0B-FFE77CC13011}"/>
              </a:ext>
            </a:extLst>
          </p:cNvPr>
          <p:cNvSpPr/>
          <p:nvPr/>
        </p:nvSpPr>
        <p:spPr>
          <a:xfrm>
            <a:off x="3544866" y="5260932"/>
            <a:ext cx="626301" cy="112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3E76A1B6-C10F-4270-AD61-717C7A7A0262}"/>
              </a:ext>
            </a:extLst>
          </p:cNvPr>
          <p:cNvSpPr/>
          <p:nvPr/>
        </p:nvSpPr>
        <p:spPr>
          <a:xfrm>
            <a:off x="9156526" y="6392659"/>
            <a:ext cx="538619" cy="2210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21FF7-8EAB-44A2-AA02-763698AB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4455"/>
            <a:ext cx="12192000" cy="5993544"/>
          </a:xfr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s-ES" sz="2200" b="1" dirty="0"/>
              <a:t>NO SE PODRÁ SUBIR A LAS CLASES Y NADIE PUEDE PERMANECER EN EL AULA</a:t>
            </a:r>
          </a:p>
          <a:p>
            <a:r>
              <a:rPr lang="es-ES" sz="2200" dirty="0"/>
              <a:t> Se utilizarán </a:t>
            </a:r>
            <a:r>
              <a:rPr lang="es-ES" sz="2200" b="1" dirty="0"/>
              <a:t>los aseos más próximos </a:t>
            </a:r>
            <a:r>
              <a:rPr lang="es-ES" sz="2200" dirty="0"/>
              <a:t>al patio donde se realice el recreo respetando el aforo y guardando las distancias de seguridad.</a:t>
            </a:r>
          </a:p>
          <a:p>
            <a:r>
              <a:rPr lang="es-ES" sz="2200" dirty="0"/>
              <a:t>Se acudirá de forma </a:t>
            </a:r>
            <a:r>
              <a:rPr lang="es-ES" sz="2200" b="1" dirty="0"/>
              <a:t>individual.</a:t>
            </a:r>
          </a:p>
          <a:p>
            <a:r>
              <a:rPr lang="es-ES" sz="2200" dirty="0"/>
              <a:t>En la cabina sólo puede haber </a:t>
            </a:r>
            <a:r>
              <a:rPr lang="es-ES" sz="2200" b="1" dirty="0"/>
              <a:t>una persona</a:t>
            </a:r>
          </a:p>
          <a:p>
            <a:r>
              <a:rPr lang="es-ES" sz="2200" b="1" dirty="0"/>
              <a:t>No se puede comer </a:t>
            </a:r>
            <a:r>
              <a:rPr lang="es-ES" sz="2200" dirty="0"/>
              <a:t>dentro del servicio</a:t>
            </a:r>
          </a:p>
          <a:p>
            <a:endParaRPr lang="es-ES" sz="2200" dirty="0"/>
          </a:p>
          <a:p>
            <a:r>
              <a:rPr lang="es-ES" sz="2200" dirty="0"/>
              <a:t>El espacio de recreo se ha sectorizado para limitar los contactos entre  los alumnos:</a:t>
            </a:r>
          </a:p>
          <a:p>
            <a:pPr marL="0" indent="0">
              <a:buNone/>
            </a:pPr>
            <a:endParaRPr lang="es-ES" sz="2200" dirty="0"/>
          </a:p>
          <a:p>
            <a:r>
              <a:rPr lang="es-ES" sz="2200" dirty="0"/>
              <a:t>-1º ESO en el Patio de Baloncesto                                                                             </a:t>
            </a:r>
          </a:p>
          <a:p>
            <a:pPr marL="0" indent="0">
              <a:buNone/>
            </a:pPr>
            <a:r>
              <a:rPr lang="es-ES" sz="2200" dirty="0"/>
              <a:t>                                                    </a:t>
            </a:r>
          </a:p>
          <a:p>
            <a:pPr marL="0" indent="0">
              <a:buNone/>
            </a:pPr>
            <a:r>
              <a:rPr lang="es-ES" sz="2200" dirty="0"/>
              <a:t>                                                                                                                                           -2º y 3º ESO Patio de</a:t>
            </a:r>
          </a:p>
          <a:p>
            <a:pPr marL="0" indent="0">
              <a:buNone/>
            </a:pPr>
            <a:r>
              <a:rPr lang="es-ES" sz="2200" dirty="0"/>
              <a:t>                                                                                                                                            Primaria                                                            </a:t>
            </a:r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endParaRPr lang="es-ES" sz="22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54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E612B-9398-4B80-B4EC-A16BE9D7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es-ES" dirty="0"/>
              <a:t>-</a:t>
            </a:r>
            <a:r>
              <a:rPr lang="es-ES" sz="2000" dirty="0"/>
              <a:t>4º de ESO y 1º </a:t>
            </a:r>
            <a:r>
              <a:rPr lang="es-ES" sz="2000" dirty="0" err="1"/>
              <a:t>Bto</a:t>
            </a:r>
            <a:r>
              <a:rPr lang="es-ES" sz="2000" dirty="0"/>
              <a:t> en el patio de las losetas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-2º Bachillerato: En el patio delante del Sagrado Corazón</a:t>
            </a:r>
          </a:p>
          <a:p>
            <a:pPr marL="0" indent="0">
              <a:buNone/>
            </a:pPr>
            <a:r>
              <a:rPr lang="es-ES" sz="2000" dirty="0"/>
              <a:t> y en el Claustro de la Capilla.                                                            </a:t>
            </a:r>
          </a:p>
          <a:p>
            <a:endParaRPr lang="es-ES" sz="20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25A99D-0502-4A38-A0B7-0C35193A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64" y="240358"/>
            <a:ext cx="3584508" cy="29095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7A409-27B8-40E1-8A4F-D37E3AA2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91" y="3775590"/>
            <a:ext cx="4395020" cy="25514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37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1339</Words>
  <Application>Microsoft Office PowerPoint</Application>
  <PresentationFormat>Panorámica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HORARIOS Y VÍAS DE ENTRADAS Y SALIDAS DEL CENTRO</vt:lpstr>
      <vt:lpstr>Presentación de PowerPoint</vt:lpstr>
      <vt:lpstr>Presentación de PowerPoint</vt:lpstr>
      <vt:lpstr>HORARIOS DE SALIDA DEL CENTRO Y FLUJOS DE CIRCULACIÓN</vt:lpstr>
      <vt:lpstr>FLUJOS DE CIRCULACIÓN INTERNA</vt:lpstr>
      <vt:lpstr>CARTELERÍA</vt:lpstr>
      <vt:lpstr>RECREO</vt:lpstr>
      <vt:lpstr>Presentación de PowerPoint</vt:lpstr>
      <vt:lpstr>MEDIDAS DE PREVENCIÓN PERSONAL Y DE LIMITACIÓN DE CONTACTOS </vt:lpstr>
      <vt:lpstr>Presentación de PowerPoint</vt:lpstr>
      <vt:lpstr>Presentación de PowerPoint</vt:lpstr>
      <vt:lpstr>Presentación de PowerPoint</vt:lpstr>
      <vt:lpstr>Presentación de PowerPoint</vt:lpstr>
      <vt:lpstr>DOCENCIA TELEMÁTICA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</dc:creator>
  <cp:lastModifiedBy>ANA MARIA</cp:lastModifiedBy>
  <cp:revision>31</cp:revision>
  <dcterms:created xsi:type="dcterms:W3CDTF">2020-09-05T19:38:56Z</dcterms:created>
  <dcterms:modified xsi:type="dcterms:W3CDTF">2020-09-06T10:54:35Z</dcterms:modified>
</cp:coreProperties>
</file>